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83" r:id="rId2"/>
    <p:sldId id="384" r:id="rId3"/>
    <p:sldId id="385" r:id="rId4"/>
    <p:sldId id="386" r:id="rId5"/>
    <p:sldId id="387" r:id="rId6"/>
    <p:sldId id="380" r:id="rId7"/>
    <p:sldId id="381" r:id="rId8"/>
    <p:sldId id="382" r:id="rId9"/>
    <p:sldId id="374" r:id="rId10"/>
    <p:sldId id="312" r:id="rId11"/>
    <p:sldId id="313" r:id="rId12"/>
    <p:sldId id="314" r:id="rId13"/>
    <p:sldId id="299" r:id="rId14"/>
    <p:sldId id="298" r:id="rId15"/>
    <p:sldId id="363" r:id="rId16"/>
    <p:sldId id="362" r:id="rId17"/>
    <p:sldId id="364" r:id="rId18"/>
    <p:sldId id="318" r:id="rId19"/>
    <p:sldId id="300" r:id="rId20"/>
    <p:sldId id="310" r:id="rId21"/>
    <p:sldId id="311" r:id="rId22"/>
    <p:sldId id="365" r:id="rId23"/>
    <p:sldId id="302" r:id="rId24"/>
    <p:sldId id="301" r:id="rId25"/>
    <p:sldId id="303" r:id="rId26"/>
    <p:sldId id="305" r:id="rId27"/>
    <p:sldId id="306" r:id="rId28"/>
    <p:sldId id="307" r:id="rId29"/>
    <p:sldId id="308" r:id="rId30"/>
    <p:sldId id="367" r:id="rId31"/>
    <p:sldId id="309" r:id="rId32"/>
    <p:sldId id="366" r:id="rId33"/>
    <p:sldId id="368" r:id="rId34"/>
    <p:sldId id="370" r:id="rId35"/>
    <p:sldId id="371" r:id="rId36"/>
    <p:sldId id="369" r:id="rId37"/>
    <p:sldId id="319" r:id="rId38"/>
    <p:sldId id="372" r:id="rId39"/>
    <p:sldId id="320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66A933-62D1-449F-B124-2B984B9E8002}" type="datetimeFigureOut">
              <a:rPr lang="pt-BR" smtClean="0"/>
              <a:pPr/>
              <a:t>15/06/2011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50E0B-B6F2-4462-A1CA-E5C56265CE2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119675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Métodos de Purificação de Baixa Resolução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399656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Precipitação</a:t>
            </a:r>
          </a:p>
          <a:p>
            <a:r>
              <a:rPr lang="pt-BR" dirty="0" smtClean="0"/>
              <a:t>Separação por membranas</a:t>
            </a:r>
          </a:p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Extração em sistemas de duas fases líquidas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4888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Extração em sistemas de duas fases aquosas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9064" y="2348880"/>
            <a:ext cx="7885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Utilizada na purificação de antibióticos e ácidos orgânicos;</a:t>
            </a:r>
          </a:p>
          <a:p>
            <a:endParaRPr lang="pt-BR" sz="2600" dirty="0" smtClean="0"/>
          </a:p>
          <a:p>
            <a:r>
              <a:rPr lang="pt-BR" sz="2600" dirty="0" smtClean="0"/>
              <a:t>Consiste na separação da molécula-alvo e impurezas baseada em suas diferentes solubilidades nas fases líquidas</a:t>
            </a:r>
          </a:p>
          <a:p>
            <a:endParaRPr lang="pt-B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3813056"/>
          </a:xfrm>
        </p:spPr>
        <p:txBody>
          <a:bodyPr/>
          <a:lstStyle/>
          <a:p>
            <a:r>
              <a:rPr lang="pt-BR" dirty="0" smtClean="0"/>
              <a:t>Sistemas de duas fases aquosas são formados pela reunião de determinados polímeros, polieletrólitos, ou polímeros em combinação com solutos de baixa massa molar formando quatro grupos:</a:t>
            </a:r>
          </a:p>
          <a:p>
            <a:pPr lvl="1"/>
            <a:r>
              <a:rPr lang="pt-BR" dirty="0" smtClean="0"/>
              <a:t>2 polímeros </a:t>
            </a:r>
            <a:r>
              <a:rPr lang="pt-BR" dirty="0" err="1" smtClean="0"/>
              <a:t>não-iônicos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Polieletrólito e um polímero </a:t>
            </a:r>
            <a:r>
              <a:rPr lang="pt-BR" dirty="0" err="1" smtClean="0"/>
              <a:t>não-iônico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2 polieletrólitos </a:t>
            </a:r>
          </a:p>
          <a:p>
            <a:pPr lvl="1"/>
            <a:r>
              <a:rPr lang="pt-BR" dirty="0" smtClean="0"/>
              <a:t>Polímero </a:t>
            </a:r>
            <a:r>
              <a:rPr lang="pt-BR" dirty="0" err="1" smtClean="0"/>
              <a:t>não-iônico</a:t>
            </a:r>
            <a:r>
              <a:rPr lang="pt-BR" dirty="0" smtClean="0"/>
              <a:t> e um composto de baixa massa molecular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34888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Extração em sistemas de duas fases aquosas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069584"/>
          </a:xfrm>
        </p:spPr>
        <p:txBody>
          <a:bodyPr/>
          <a:lstStyle/>
          <a:p>
            <a:r>
              <a:rPr lang="pt-BR" dirty="0" smtClean="0"/>
              <a:t>Sistemas formados por </a:t>
            </a:r>
            <a:r>
              <a:rPr lang="pt-BR" dirty="0" err="1" smtClean="0"/>
              <a:t>polietilenoglicol</a:t>
            </a:r>
            <a:r>
              <a:rPr lang="pt-BR" dirty="0" smtClean="0"/>
              <a:t> e um sal são intensamente empregados por apresentarem rápida separação das fases, baixo custo e elevada seletividade na separação de moléculas com base na solubilidade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4888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Extração em sistemas de duas fases aquosas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4888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Extração em sistemas de duas fases aquosas</a:t>
            </a:r>
            <a:endParaRPr lang="pt-BR" dirty="0"/>
          </a:p>
        </p:txBody>
      </p:sp>
      <p:pic>
        <p:nvPicPr>
          <p:cNvPr id="18434" name="Picture 2" descr="C:\Users\Livia\Desktop\Livia\Figura 20.bmp"/>
          <p:cNvPicPr>
            <a:picLocks noChangeAspect="1" noChangeArrowheads="1"/>
          </p:cNvPicPr>
          <p:nvPr/>
        </p:nvPicPr>
        <p:blipFill>
          <a:blip r:embed="rId2" cstate="print"/>
          <a:srcRect l="25625" r="25340" b="27068"/>
          <a:stretch>
            <a:fillRect/>
          </a:stretch>
        </p:blipFill>
        <p:spPr bwMode="auto">
          <a:xfrm>
            <a:off x="4319031" y="2420888"/>
            <a:ext cx="4795124" cy="302433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95536" y="1916832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SzPct val="80000"/>
              <a:buFont typeface="Wingdings" pitchFamily="2" charset="2"/>
              <a:buChar char="l"/>
            </a:pPr>
            <a:r>
              <a:rPr lang="pt-BR" sz="2400" dirty="0" smtClean="0"/>
              <a:t>  Duas soluções aquosas imiscíveis;</a:t>
            </a:r>
          </a:p>
          <a:p>
            <a:pPr>
              <a:buClr>
                <a:schemeClr val="accent3"/>
              </a:buClr>
              <a:buSzPct val="80000"/>
            </a:pPr>
            <a:r>
              <a:rPr lang="pt-BR" sz="2400" dirty="0" smtClean="0"/>
              <a:t> </a:t>
            </a:r>
          </a:p>
          <a:p>
            <a:pPr>
              <a:buClr>
                <a:schemeClr val="accent3"/>
              </a:buClr>
              <a:buSzPct val="80000"/>
              <a:buFont typeface="Wingdings" pitchFamily="2" charset="2"/>
              <a:buChar char="l"/>
            </a:pPr>
            <a:r>
              <a:rPr lang="pt-BR" sz="2400" dirty="0" smtClean="0"/>
              <a:t>  Molécula-alvo </a:t>
            </a:r>
            <a:r>
              <a:rPr lang="pt-BR" sz="2400" b="1" dirty="0" smtClean="0"/>
              <a:t>P</a:t>
            </a:r>
            <a:r>
              <a:rPr lang="pt-BR" sz="2400" dirty="0" smtClean="0"/>
              <a:t> apresenta maior solubilidade na fase de topo em relação à fase de fundo;</a:t>
            </a:r>
          </a:p>
          <a:p>
            <a:pPr>
              <a:buClr>
                <a:schemeClr val="accent3"/>
              </a:buClr>
              <a:buSzPct val="80000"/>
              <a:buFont typeface="Wingdings" pitchFamily="2" charset="2"/>
              <a:buChar char="l"/>
            </a:pPr>
            <a:endParaRPr lang="pt-BR" sz="2400" dirty="0" smtClean="0"/>
          </a:p>
          <a:p>
            <a:pPr>
              <a:buClr>
                <a:schemeClr val="accent3"/>
              </a:buClr>
              <a:buSzPct val="80000"/>
              <a:buFont typeface="Wingdings" pitchFamily="2" charset="2"/>
              <a:buChar char="l"/>
            </a:pPr>
            <a:r>
              <a:rPr lang="pt-BR" sz="2400" dirty="0" smtClean="0"/>
              <a:t>  Maior grau de pureza da molécula-alvo se os contaminantes apresentarem solubilidade maior na fase de fundo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8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Diagrama de Equilíbrio em sistemas de duas fases aquosas (SDFA)</a:t>
            </a:r>
            <a:br>
              <a:rPr lang="pt-BR" sz="3600" dirty="0" smtClean="0"/>
            </a:br>
            <a:r>
              <a:rPr lang="pt-BR" sz="2700" dirty="0" smtClean="0"/>
              <a:t>Curva de equilíbrio de um sistema PEG/fosfato</a:t>
            </a:r>
            <a:endParaRPr lang="pt-BR" sz="2700" dirty="0"/>
          </a:p>
        </p:txBody>
      </p:sp>
      <p:pic>
        <p:nvPicPr>
          <p:cNvPr id="17410" name="Picture 2" descr="C:\Users\Livia\Desktop\Figuras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96800"/>
            <a:ext cx="6861627" cy="402448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83568" y="595102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Reta TMB: linha de amarração (“</a:t>
            </a:r>
            <a:r>
              <a:rPr lang="pt-BR" i="1" dirty="0" err="1" smtClean="0"/>
              <a:t>tie-line</a:t>
            </a:r>
            <a:r>
              <a:rPr lang="pt-BR" i="1" dirty="0" smtClean="0"/>
              <a:t>”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91784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Curvas de equilíbrio do sistema PEG/fosfato de potássio em função dos parâmetros massa molecular e pH do meio</a:t>
            </a:r>
            <a:endParaRPr lang="pt-BR" sz="2800" dirty="0"/>
          </a:p>
        </p:txBody>
      </p:sp>
      <p:pic>
        <p:nvPicPr>
          <p:cNvPr id="107522" name="Picture 2" descr="C:\Users\Livia\Desktop\Figuras\14.jpg"/>
          <p:cNvPicPr>
            <a:picLocks noChangeAspect="1" noChangeArrowheads="1"/>
          </p:cNvPicPr>
          <p:nvPr/>
        </p:nvPicPr>
        <p:blipFill>
          <a:blip r:embed="rId2" cstate="print"/>
          <a:srcRect l="9022" r="4625" b="17520"/>
          <a:stretch>
            <a:fillRect/>
          </a:stretch>
        </p:blipFill>
        <p:spPr bwMode="auto">
          <a:xfrm>
            <a:off x="1691680" y="2276872"/>
            <a:ext cx="574349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pt-BR" dirty="0" smtClean="0"/>
              <a:t>Coeficiente de Partição (K)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89120"/>
          </a:xfrm>
        </p:spPr>
        <p:txBody>
          <a:bodyPr/>
          <a:lstStyle/>
          <a:p>
            <a:r>
              <a:rPr lang="pt-BR" dirty="0" smtClean="0"/>
              <a:t>Grandeza adimensional que representa a relação entre as concentrações da molécula de interesse na fase de topo e na fase de fundo no equilíbrio:</a:t>
            </a:r>
          </a:p>
          <a:p>
            <a:pPr>
              <a:buNone/>
            </a:pPr>
            <a:r>
              <a:rPr lang="pt-BR" dirty="0" smtClean="0"/>
              <a:t>  K= </a:t>
            </a:r>
            <a:r>
              <a:rPr lang="pt-BR" dirty="0" err="1" smtClean="0"/>
              <a:t>C</a:t>
            </a:r>
            <a:r>
              <a:rPr lang="pt-BR" baseline="-25000" dirty="0" err="1" smtClean="0"/>
              <a:t>Ti</a:t>
            </a:r>
            <a:endParaRPr lang="pt-BR" baseline="-25000" dirty="0" smtClean="0"/>
          </a:p>
          <a:p>
            <a:pPr lvl="1">
              <a:buNone/>
            </a:pPr>
            <a:r>
              <a:rPr lang="pt-BR" dirty="0" smtClean="0"/>
              <a:t>    </a:t>
            </a:r>
            <a:r>
              <a:rPr lang="pt-BR" dirty="0" err="1" smtClean="0"/>
              <a:t>C</a:t>
            </a:r>
            <a:r>
              <a:rPr lang="pt-BR" baseline="-25000" dirty="0" err="1" smtClean="0"/>
              <a:t>Fi</a:t>
            </a:r>
            <a:endParaRPr lang="pt-BR" baseline="-25000" dirty="0" smtClean="0"/>
          </a:p>
          <a:p>
            <a:pPr lvl="1">
              <a:buNone/>
            </a:pPr>
            <a:endParaRPr lang="pt-BR" baseline="-25000" dirty="0" smtClean="0"/>
          </a:p>
          <a:p>
            <a:pPr lvl="1">
              <a:buNone/>
            </a:pPr>
            <a:r>
              <a:rPr lang="pt-BR" dirty="0" err="1" smtClean="0"/>
              <a:t>C</a:t>
            </a:r>
            <a:r>
              <a:rPr lang="pt-BR" baseline="-25000" dirty="0" err="1" smtClean="0"/>
              <a:t>Ti</a:t>
            </a:r>
            <a:r>
              <a:rPr lang="pt-BR" baseline="-25000" dirty="0" smtClean="0"/>
              <a:t> </a:t>
            </a:r>
            <a:r>
              <a:rPr lang="pt-BR" dirty="0" smtClean="0"/>
              <a:t>= Concentração de soluto i na fase de topo (</a:t>
            </a:r>
            <a:r>
              <a:rPr lang="pt-BR" dirty="0" err="1" smtClean="0"/>
              <a:t>g/L</a:t>
            </a:r>
            <a:r>
              <a:rPr lang="pt-BR" dirty="0" smtClean="0"/>
              <a:t>);</a:t>
            </a:r>
          </a:p>
          <a:p>
            <a:pPr lvl="1">
              <a:buNone/>
            </a:pPr>
            <a:r>
              <a:rPr lang="pt-BR" dirty="0" smtClean="0"/>
              <a:t> </a:t>
            </a:r>
            <a:r>
              <a:rPr lang="pt-BR" dirty="0" err="1" smtClean="0"/>
              <a:t>C</a:t>
            </a:r>
            <a:r>
              <a:rPr lang="pt-BR" baseline="-25000" dirty="0" err="1" smtClean="0"/>
              <a:t>Fi</a:t>
            </a:r>
            <a:r>
              <a:rPr lang="pt-BR" dirty="0" smtClean="0"/>
              <a:t>= Concentração de soluto i na fase de fundo (</a:t>
            </a:r>
            <a:r>
              <a:rPr lang="pt-BR" dirty="0" err="1" smtClean="0"/>
              <a:t>g/L</a:t>
            </a:r>
            <a:r>
              <a:rPr lang="pt-BR" dirty="0" smtClean="0"/>
              <a:t>);</a:t>
            </a:r>
          </a:p>
          <a:p>
            <a:pPr lvl="1">
              <a:buNone/>
            </a:pP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043608" y="3140968"/>
            <a:ext cx="6480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043608" y="515719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Utilizado para avaliação da extensão das separações nos sistemas de duas fases aquosas;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Ocorrência de purificação: coeficientes distintos para a molécula de interesse e para as demais moléculas.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Fatores que influenciam no coeficiente de partição 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888" y="2064216"/>
            <a:ext cx="8229600" cy="4389120"/>
          </a:xfrm>
        </p:spPr>
        <p:txBody>
          <a:bodyPr/>
          <a:lstStyle/>
          <a:p>
            <a:r>
              <a:rPr lang="pt-BR" dirty="0" smtClean="0"/>
              <a:t>Interações hidrofóbicas</a:t>
            </a:r>
          </a:p>
          <a:p>
            <a:r>
              <a:rPr lang="pt-BR" dirty="0" smtClean="0"/>
              <a:t>Cargas superficiais / pH</a:t>
            </a:r>
          </a:p>
          <a:p>
            <a:r>
              <a:rPr lang="pt-BR" dirty="0" smtClean="0"/>
              <a:t>Diferença de potencial elétrico entre as fases</a:t>
            </a:r>
          </a:p>
          <a:p>
            <a:r>
              <a:rPr lang="pt-BR" dirty="0" smtClean="0"/>
              <a:t>Efeito de </a:t>
            </a:r>
            <a:r>
              <a:rPr lang="pt-BR" dirty="0" err="1" smtClean="0"/>
              <a:t>salting-out</a:t>
            </a:r>
            <a:r>
              <a:rPr lang="pt-BR" dirty="0" smtClean="0"/>
              <a:t> da fase salina</a:t>
            </a:r>
          </a:p>
          <a:p>
            <a:r>
              <a:rPr lang="pt-BR" dirty="0" smtClean="0"/>
              <a:t>Diferenças de viscosidade</a:t>
            </a:r>
          </a:p>
          <a:p>
            <a:r>
              <a:rPr lang="pt-BR" dirty="0" smtClean="0"/>
              <a:t>Diferenças de densidade</a:t>
            </a:r>
          </a:p>
          <a:p>
            <a:r>
              <a:rPr lang="pt-BR" dirty="0" smtClean="0"/>
              <a:t>Diagramas de fases (ex.: concentração de PEG e sal)</a:t>
            </a:r>
          </a:p>
          <a:p>
            <a:r>
              <a:rPr lang="pt-BR" dirty="0" smtClean="0"/>
              <a:t>Massa molecular da biomolécula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676456" cy="223224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Métodos de Purificação de alta resolução:</a:t>
            </a:r>
            <a:br>
              <a:rPr lang="pt-BR" sz="36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Cromatografia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Cromatografia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Princípio Geral:</a:t>
            </a:r>
          </a:p>
          <a:p>
            <a:r>
              <a:rPr lang="pt-BR" dirty="0" smtClean="0"/>
              <a:t>Retenção e Liberação da molécula-alvo</a:t>
            </a:r>
          </a:p>
          <a:p>
            <a:r>
              <a:rPr lang="pt-BR" dirty="0" smtClean="0"/>
              <a:t>A matriz sólida é capaz de reter a molécula por um determinado período de tempo (tempo de retenção)</a:t>
            </a:r>
          </a:p>
          <a:p>
            <a:r>
              <a:rPr lang="pt-BR" dirty="0" err="1" smtClean="0"/>
              <a:t>Eluição</a:t>
            </a:r>
            <a:r>
              <a:rPr lang="pt-BR" dirty="0" smtClean="0"/>
              <a:t> do fluido e consequente separação da molécula-alvo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248" y="834448"/>
            <a:ext cx="7499176" cy="1298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Processos de Separação por Membranas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888" y="2352248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Os processos mais empregados para purificação de bioprodutos são os que utilizam a diferença de pressão como força motriz;</a:t>
            </a:r>
          </a:p>
          <a:p>
            <a:endParaRPr lang="pt-BR" dirty="0" smtClean="0"/>
          </a:p>
          <a:p>
            <a:r>
              <a:rPr lang="pt-BR" dirty="0" smtClean="0"/>
              <a:t>Em razão da natureza e do tipo de solutos e da presença ou não de partículas em suspensão, existem diferentes membranas com diferentes tamanhos e distribuição de poros caracterizando 4 processos: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Microfiltração;</a:t>
            </a:r>
          </a:p>
          <a:p>
            <a:pPr lvl="1"/>
            <a:r>
              <a:rPr lang="pt-BR" dirty="0" smtClean="0"/>
              <a:t>Ultrafiltração;</a:t>
            </a:r>
          </a:p>
          <a:p>
            <a:pPr lvl="1"/>
            <a:r>
              <a:rPr lang="pt-BR" dirty="0" err="1" smtClean="0"/>
              <a:t>Nanofiltração</a:t>
            </a:r>
            <a:r>
              <a:rPr lang="pt-BR" dirty="0" smtClean="0"/>
              <a:t>.</a:t>
            </a:r>
          </a:p>
          <a:p>
            <a:pPr lvl="1"/>
            <a:r>
              <a:rPr lang="pt-BR" dirty="0" err="1" smtClean="0"/>
              <a:t>Osmove</a:t>
            </a:r>
            <a:r>
              <a:rPr lang="pt-BR" dirty="0" smtClean="0"/>
              <a:t> inversa.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ivia\Desktop\Figura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905825" cy="3364409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7240" y="557808"/>
            <a:ext cx="7859216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7240" y="557808"/>
            <a:ext cx="7859216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</a:t>
            </a:r>
            <a:endParaRPr lang="pt-BR" sz="4000" dirty="0"/>
          </a:p>
        </p:txBody>
      </p:sp>
      <p:pic>
        <p:nvPicPr>
          <p:cNvPr id="15362" name="Picture 2" descr="C:\Users\Livia\Desktop\Figura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3528" y="2204864"/>
            <a:ext cx="8584816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Cromatografia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Cromatografia de exclusão molecular</a:t>
            </a:r>
          </a:p>
          <a:p>
            <a:r>
              <a:rPr lang="pt-BR" dirty="0" smtClean="0"/>
              <a:t>Cromatografia de troca-iônica</a:t>
            </a:r>
          </a:p>
          <a:p>
            <a:r>
              <a:rPr lang="pt-BR" dirty="0" smtClean="0"/>
              <a:t>Cromatografia de interação hidrofóbica</a:t>
            </a:r>
          </a:p>
          <a:p>
            <a:r>
              <a:rPr lang="pt-BR" dirty="0" smtClean="0"/>
              <a:t>Cromatografia de afinidade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7859216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 de exclusão molecular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77281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Processo:</a:t>
            </a:r>
          </a:p>
          <a:p>
            <a:endParaRPr lang="pt-BR" dirty="0" smtClean="0"/>
          </a:p>
          <a:p>
            <a:r>
              <a:rPr lang="pt-BR" dirty="0" smtClean="0"/>
              <a:t>Os solutos de um meio líquido (proteínas, peptídeos, anticorpos) são adsorvidos ou retidos em um leito de material poroso;</a:t>
            </a:r>
          </a:p>
          <a:p>
            <a:endParaRPr lang="pt-BR" dirty="0" smtClean="0"/>
          </a:p>
          <a:p>
            <a:r>
              <a:rPr lang="pt-BR" dirty="0" smtClean="0"/>
              <a:t>As moléculas sofrem partição em virtude das diferenças no tamanho das espécies entre um solvente  (fase móvel) e uma fase estacionária de porosidade definida;</a:t>
            </a:r>
          </a:p>
          <a:p>
            <a:endParaRPr lang="pt-BR" dirty="0" smtClean="0"/>
          </a:p>
          <a:p>
            <a:r>
              <a:rPr lang="pt-BR" dirty="0" smtClean="0"/>
              <a:t>A posterior remoção gradual dos solutos por ação de uma fase líquida móvel (</a:t>
            </a:r>
            <a:r>
              <a:rPr lang="pt-BR" dirty="0" err="1" smtClean="0"/>
              <a:t>eluente</a:t>
            </a:r>
            <a:r>
              <a:rPr lang="pt-BR" dirty="0" smtClean="0"/>
              <a:t>), resulta na separação das diferentes moléculas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 de exclusão molecular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5949280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ordem de recuperação seletiva das moléculas no fluxo </a:t>
            </a:r>
            <a:r>
              <a:rPr lang="pt-BR" dirty="0" err="1" smtClean="0"/>
              <a:t>eluente</a:t>
            </a:r>
            <a:r>
              <a:rPr lang="pt-BR" dirty="0" smtClean="0"/>
              <a:t> tem início com as maiores moléculas, prosseguindo em direção às menores.</a:t>
            </a:r>
            <a:endParaRPr lang="pt-BR" dirty="0"/>
          </a:p>
        </p:txBody>
      </p:sp>
      <p:pic>
        <p:nvPicPr>
          <p:cNvPr id="12290" name="Picture 2" descr="C:\Users\Livia\Desktop\Figura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4107660" cy="343467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07976" y="1412776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Separação por tamanho das moléculas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 de exclusão molecular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2294870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pt-BR" sz="2000" dirty="0" err="1" smtClean="0"/>
              <a:t>Eluição</a:t>
            </a:r>
            <a:r>
              <a:rPr lang="pt-BR" sz="2000" dirty="0" smtClean="0"/>
              <a:t> de uma mistura de três proteínas de massas moleculares diferentes em uma coluna de permeação em gel, com a formação de faixas distintas à medida que a amostra permeia a coluna</a:t>
            </a:r>
          </a:p>
        </p:txBody>
      </p:sp>
      <p:pic>
        <p:nvPicPr>
          <p:cNvPr id="13314" name="Picture 2" descr="C:\Users\Livia\Desktop\Figura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499992" y="1412776"/>
            <a:ext cx="3895725" cy="507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 de exclusão molecular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420888"/>
            <a:ext cx="7113984" cy="2592288"/>
          </a:xfrm>
        </p:spPr>
        <p:txBody>
          <a:bodyPr/>
          <a:lstStyle/>
          <a:p>
            <a:r>
              <a:rPr lang="pt-BR" dirty="0" smtClean="0"/>
              <a:t>Aplicações:</a:t>
            </a:r>
          </a:p>
          <a:p>
            <a:pPr lvl="1"/>
            <a:r>
              <a:rPr lang="pt-BR" dirty="0" smtClean="0"/>
              <a:t>Dessalinização</a:t>
            </a:r>
          </a:p>
          <a:p>
            <a:pPr lvl="1"/>
            <a:r>
              <a:rPr lang="pt-BR" dirty="0" smtClean="0"/>
              <a:t>Determinação de massas moleculares</a:t>
            </a:r>
          </a:p>
          <a:p>
            <a:pPr lvl="1"/>
            <a:r>
              <a:rPr lang="pt-BR" dirty="0" smtClean="0"/>
              <a:t>Determinação de tamanho de poros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Baseia-se na afinidade que componentes de uma amostra tem com os sítios iônicos em uma matriz sólida, ou seja, existe uma competição entre íons de interesse e contaminantes pelos grupos carregados da matriz ou da fase estacionária.</a:t>
            </a:r>
          </a:p>
          <a:p>
            <a:endParaRPr lang="pt-BR" dirty="0" smtClean="0"/>
          </a:p>
          <a:p>
            <a:r>
              <a:rPr lang="pt-BR" dirty="0" smtClean="0"/>
              <a:t>As resinas empregadas apresentam elevada capacidade de adsorção de proteínas</a:t>
            </a:r>
          </a:p>
          <a:p>
            <a:endParaRPr lang="pt-BR" dirty="0" smtClean="0"/>
          </a:p>
          <a:p>
            <a:r>
              <a:rPr lang="pt-BR" dirty="0" smtClean="0"/>
              <a:t>A fase estacionária, eletricamente carregada, tem a capacidade de reter solutos que estão na fase móvel e apresentam cargas de sinais opostos</a:t>
            </a:r>
          </a:p>
          <a:p>
            <a:endParaRPr lang="pt-BR" dirty="0" smtClean="0"/>
          </a:p>
          <a:p>
            <a:r>
              <a:rPr lang="pt-BR" dirty="0" smtClean="0"/>
              <a:t>Controle de pH e força iônica</a:t>
            </a:r>
          </a:p>
          <a:p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7859216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 de troca-iônica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sz="3200" dirty="0" smtClean="0"/>
              <a:t>Matrizes de troca-iônica:</a:t>
            </a:r>
          </a:p>
          <a:p>
            <a:pPr>
              <a:buNone/>
            </a:pPr>
            <a:endParaRPr lang="pt-BR" sz="3200" dirty="0" smtClean="0"/>
          </a:p>
          <a:p>
            <a:r>
              <a:rPr lang="pt-BR" dirty="0" smtClean="0"/>
              <a:t>Trocadores aniônicos: contém grupos positivamente carregados e </a:t>
            </a:r>
            <a:r>
              <a:rPr lang="pt-BR" dirty="0" smtClean="0">
                <a:solidFill>
                  <a:srgbClr val="FF0000"/>
                </a:solidFill>
              </a:rPr>
              <a:t>adsorvem proteínas com carga líquida negativa</a:t>
            </a:r>
          </a:p>
          <a:p>
            <a:endParaRPr lang="pt-BR" dirty="0" smtClean="0"/>
          </a:p>
          <a:p>
            <a:r>
              <a:rPr lang="pt-BR" dirty="0" smtClean="0"/>
              <a:t>Trocadores catiônicos: contém grupos negativamente carregados e </a:t>
            </a:r>
            <a:r>
              <a:rPr lang="pt-BR" dirty="0" smtClean="0">
                <a:solidFill>
                  <a:srgbClr val="FF0000"/>
                </a:solidFill>
              </a:rPr>
              <a:t>adsorvem proteínas com carga líquida positiva</a:t>
            </a:r>
          </a:p>
          <a:p>
            <a:endParaRPr lang="pt-BR" dirty="0" smtClean="0"/>
          </a:p>
          <a:p>
            <a:r>
              <a:rPr lang="pt-BR" dirty="0" smtClean="0"/>
              <a:t>Após serem adsorvidos à matriz, os solutos podem ser </a:t>
            </a:r>
            <a:r>
              <a:rPr lang="pt-BR" dirty="0" err="1" smtClean="0"/>
              <a:t>eluídos</a:t>
            </a:r>
            <a:r>
              <a:rPr lang="pt-BR" dirty="0" smtClean="0"/>
              <a:t> por </a:t>
            </a:r>
            <a:r>
              <a:rPr lang="pt-BR" dirty="0" smtClean="0">
                <a:solidFill>
                  <a:srgbClr val="FF0000"/>
                </a:solidFill>
              </a:rPr>
              <a:t>deslocamento com outros íons</a:t>
            </a:r>
            <a:r>
              <a:rPr lang="pt-BR" dirty="0" smtClean="0"/>
              <a:t>, com a mesma carga da proteína adsorvida, porém com maior força de interação com a fase estacionária.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7859216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 de troca-iônica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0912" y="1268760"/>
            <a:ext cx="8229600" cy="43204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Princípio básico da cromatografia de troca iônica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7240" y="188640"/>
            <a:ext cx="7859216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 de troca-iônica</a:t>
            </a:r>
            <a:endParaRPr lang="pt-BR" sz="4000" dirty="0"/>
          </a:p>
        </p:txBody>
      </p:sp>
      <p:pic>
        <p:nvPicPr>
          <p:cNvPr id="16386" name="Picture 2" descr="C:\Users\Livia\Desktop\Figuras\5.jpg"/>
          <p:cNvPicPr>
            <a:picLocks noChangeAspect="1" noChangeArrowheads="1"/>
          </p:cNvPicPr>
          <p:nvPr/>
        </p:nvPicPr>
        <p:blipFill>
          <a:blip r:embed="rId2" cstate="print"/>
          <a:srcRect l="4155" t="3047" r="3053" b="9105"/>
          <a:stretch>
            <a:fillRect/>
          </a:stretch>
        </p:blipFill>
        <p:spPr bwMode="auto">
          <a:xfrm>
            <a:off x="1979712" y="1778249"/>
            <a:ext cx="5328592" cy="507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Principais características dos processos que utilizam diferença de pressão como força motriz</a:t>
            </a:r>
            <a:endParaRPr lang="pt-BR" sz="3200" dirty="0"/>
          </a:p>
        </p:txBody>
      </p:sp>
      <p:pic>
        <p:nvPicPr>
          <p:cNvPr id="9218" name="Picture 2" descr="C:\Users\Livia\Desktop\Livia\Figura 1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598749"/>
            <a:ext cx="6264696" cy="525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 de interação hidrofóbica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45648"/>
          </a:xfrm>
        </p:spPr>
        <p:txBody>
          <a:bodyPr/>
          <a:lstStyle/>
          <a:p>
            <a:r>
              <a:rPr lang="pt-BR" dirty="0" smtClean="0"/>
              <a:t>Baseia-se na retenção das moléculas pela interação da sua região hidrofóbica com a matriz</a:t>
            </a:r>
          </a:p>
          <a:p>
            <a:endParaRPr lang="pt-BR" dirty="0" smtClean="0"/>
          </a:p>
          <a:p>
            <a:r>
              <a:rPr lang="pt-BR" dirty="0" smtClean="0"/>
              <a:t>A proteína é colocada em meio com elevada concentração de sal (expõe a região hidrofóbica, aumentando a interação com a matriz)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8326760" cy="114300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Cromatografia de interação hidrofóbica</a:t>
            </a:r>
            <a:br>
              <a:rPr lang="pt-BR" sz="4000" dirty="0" smtClean="0"/>
            </a:br>
            <a:r>
              <a:rPr lang="pt-BR" sz="3600" dirty="0" smtClean="0"/>
              <a:t>Molécula de proteína </a:t>
            </a:r>
            <a:endParaRPr lang="pt-BR" sz="3600" dirty="0"/>
          </a:p>
        </p:txBody>
      </p:sp>
      <p:pic>
        <p:nvPicPr>
          <p:cNvPr id="36865" name="Picture 1" descr="C:\Users\Livia\Desktop\Figura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205430" cy="403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Livia\Desktop\Figura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375548" cy="4386368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8326760" cy="114300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Cromatografia de interação hidrofóbica</a:t>
            </a:r>
            <a:br>
              <a:rPr lang="pt-BR" sz="4000" dirty="0" smtClean="0"/>
            </a:br>
            <a:r>
              <a:rPr lang="pt-BR" sz="4000" dirty="0" smtClean="0"/>
              <a:t>Modelos de adsorção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592" y="558924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a: modelo </a:t>
            </a:r>
            <a:r>
              <a:rPr lang="pt-BR" dirty="0" err="1" smtClean="0"/>
              <a:t>uniponto</a:t>
            </a:r>
            <a:r>
              <a:rPr lang="pt-BR" dirty="0" smtClean="0"/>
              <a:t>; </a:t>
            </a:r>
          </a:p>
          <a:p>
            <a:r>
              <a:rPr lang="pt-BR" dirty="0" smtClean="0"/>
              <a:t>b e c: adsorção </a:t>
            </a:r>
            <a:r>
              <a:rPr lang="pt-BR" dirty="0" err="1" smtClean="0"/>
              <a:t>uniponto</a:t>
            </a:r>
            <a:r>
              <a:rPr lang="pt-BR" dirty="0" smtClean="0"/>
              <a:t>; </a:t>
            </a:r>
          </a:p>
          <a:p>
            <a:r>
              <a:rPr lang="pt-BR" dirty="0" smtClean="0"/>
              <a:t>d:  forças hidrofóbicas de intensidades diferentes em razão das irregularidades na superfície da matriz.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Técnica de separação altamente específica que depende das interações entre os pares de materiais biológico: enzima-substrato, </a:t>
            </a:r>
            <a:r>
              <a:rPr lang="pt-BR" dirty="0" err="1" smtClean="0"/>
              <a:t>enzima-inibidor</a:t>
            </a:r>
            <a:r>
              <a:rPr lang="pt-BR" dirty="0" smtClean="0"/>
              <a:t>, antígeno-anticorpo.</a:t>
            </a:r>
          </a:p>
          <a:p>
            <a:endParaRPr lang="pt-BR" dirty="0" smtClean="0"/>
          </a:p>
          <a:p>
            <a:r>
              <a:rPr lang="pt-BR" dirty="0" smtClean="0"/>
              <a:t>O ligante é imobilizado em uma matriz porosa 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Cromatografia de Afinidade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920880" cy="1143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Purificação de alta resolução</a:t>
            </a:r>
            <a:br>
              <a:rPr lang="pt-BR" sz="2800" dirty="0" smtClean="0"/>
            </a:br>
            <a:r>
              <a:rPr lang="pt-BR" sz="2800" dirty="0" smtClean="0"/>
              <a:t>Alta especificidade</a:t>
            </a:r>
            <a:br>
              <a:rPr lang="pt-BR" sz="2800" dirty="0" smtClean="0"/>
            </a:br>
            <a:r>
              <a:rPr lang="pt-BR" sz="2800" dirty="0" smtClean="0"/>
              <a:t>Separação de formas ativas de formas desnaturadas</a:t>
            </a:r>
            <a:endParaRPr lang="pt-BR" sz="2800" dirty="0"/>
          </a:p>
        </p:txBody>
      </p:sp>
      <p:pic>
        <p:nvPicPr>
          <p:cNvPr id="110594" name="Picture 2" descr="C:\Users\Livia\Desktop\Figuras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8794859" cy="3805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Livia\Desktop\Figura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668012" cy="44577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920880" cy="1143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Purificação de alta resolução</a:t>
            </a:r>
            <a:br>
              <a:rPr lang="pt-BR" sz="2800" dirty="0" smtClean="0"/>
            </a:br>
            <a:r>
              <a:rPr lang="pt-BR" sz="2800" dirty="0" smtClean="0"/>
              <a:t>Alta especificidade</a:t>
            </a:r>
            <a:br>
              <a:rPr lang="pt-BR" sz="2800" dirty="0" smtClean="0"/>
            </a:br>
            <a:r>
              <a:rPr lang="pt-BR" sz="2800" dirty="0" smtClean="0"/>
              <a:t>Separação de formas nativas de formas desnaturadas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20880" cy="1143000"/>
          </a:xfrm>
        </p:spPr>
        <p:txBody>
          <a:bodyPr>
            <a:noAutofit/>
          </a:bodyPr>
          <a:lstStyle/>
          <a:p>
            <a:r>
              <a:rPr lang="pt-BR" sz="2400" dirty="0" smtClean="0"/>
              <a:t>O complexo formado entre o ligante e a proteína tem que ser reversível;</a:t>
            </a:r>
            <a:br>
              <a:rPr lang="pt-BR" sz="2400" dirty="0" smtClean="0"/>
            </a:br>
            <a:r>
              <a:rPr lang="pt-BR" sz="2400" dirty="0" smtClean="0"/>
              <a:t>A proteína é </a:t>
            </a:r>
            <a:r>
              <a:rPr lang="pt-BR" sz="2400" dirty="0" err="1" smtClean="0"/>
              <a:t>eluída</a:t>
            </a:r>
            <a:r>
              <a:rPr lang="pt-BR" sz="2400" dirty="0" smtClean="0"/>
              <a:t> e o ligante regenerado.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98637"/>
            <a:ext cx="4549775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dirty="0" smtClean="0"/>
              <a:t>Cromatografia – Ampliação de Escala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Critérios:</a:t>
            </a:r>
          </a:p>
          <a:p>
            <a:r>
              <a:rPr lang="pt-BR" dirty="0" smtClean="0"/>
              <a:t>Manter os mesmos graus de pureza, rendimento, atividade biológica e, se possível, rendimento, alcançados em escala de bancada;</a:t>
            </a:r>
          </a:p>
          <a:p>
            <a:endParaRPr lang="pt-BR" dirty="0" smtClean="0"/>
          </a:p>
          <a:p>
            <a:r>
              <a:rPr lang="pt-BR" dirty="0" smtClean="0"/>
              <a:t>Purificação de miligramas a gramas de produto;</a:t>
            </a:r>
          </a:p>
          <a:p>
            <a:endParaRPr lang="pt-BR" dirty="0" smtClean="0"/>
          </a:p>
          <a:p>
            <a:r>
              <a:rPr lang="pt-BR" dirty="0" smtClean="0"/>
              <a:t>Principal característica: aumento do diâmetro da coluna e a manutenção constante da altura do leito cromatográfico, exceto para exclusão molecular (ainda deve ser aumentado em 10 % a altura do leito);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3996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dirty="0" smtClean="0"/>
              <a:t>Parâmetros que devem ser mantidos constantes: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Volume da fase estacionária;</a:t>
            </a:r>
          </a:p>
          <a:p>
            <a:r>
              <a:rPr lang="pt-BR" dirty="0" smtClean="0"/>
              <a:t>Grau de empacotamento;</a:t>
            </a:r>
          </a:p>
          <a:p>
            <a:r>
              <a:rPr lang="pt-BR" dirty="0" smtClean="0"/>
              <a:t>Altura do leito cromatográfico;</a:t>
            </a:r>
          </a:p>
          <a:p>
            <a:r>
              <a:rPr lang="pt-BR" dirty="0" smtClean="0"/>
              <a:t>Velocidade linear de alimentação (vazão volumétrica dividida pela área de corte transversal da coluna).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Parâmetros que devem ter o valor aumentado: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Diâmetro da coluna;</a:t>
            </a:r>
          </a:p>
          <a:p>
            <a:r>
              <a:rPr lang="pt-BR" dirty="0" smtClean="0"/>
              <a:t>Fluxo volumétrico;</a:t>
            </a:r>
          </a:p>
          <a:p>
            <a:r>
              <a:rPr lang="pt-BR" dirty="0" smtClean="0"/>
              <a:t>Volume de amostra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dirty="0" smtClean="0"/>
              <a:t>Cromatografia – Ampliação de Escala</a:t>
            </a:r>
            <a:endParaRPr lang="pt-BR" sz="42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1560" y="5157192"/>
            <a:ext cx="8229600" cy="115212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Colunas industriais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Altura de leito em torno de 30 cm e diâmetro da ordem de 1 m.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Maiores volumes de colunas da ordem de 700 a 2000 L (ex.: purificação do soro de queijo)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dirty="0" smtClean="0"/>
              <a:t>Cromatografia – Ampliação de Escala</a:t>
            </a:r>
            <a:endParaRPr lang="pt-BR" sz="4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6578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Faixas de tamanho de poros das membranas</a:t>
            </a:r>
            <a:endParaRPr lang="pt-BR" sz="3600" dirty="0"/>
          </a:p>
        </p:txBody>
      </p:sp>
      <p:pic>
        <p:nvPicPr>
          <p:cNvPr id="10242" name="Picture 2" descr="C:\Users\Livia\Desktop\Livia\Figura 1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5889"/>
            <a:ext cx="6533401" cy="5372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via\Desktop\Livia\Figura 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30102"/>
            <a:ext cx="6478475" cy="5327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904" y="260648"/>
            <a:ext cx="8229600" cy="1143000"/>
          </a:xfrm>
        </p:spPr>
        <p:txBody>
          <a:bodyPr/>
          <a:lstStyle/>
          <a:p>
            <a:r>
              <a:rPr lang="pt-BR" dirty="0" smtClean="0"/>
              <a:t>Microfiltração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 É similar a uma filtração clássica que utiliza membranas sintéticas como barreira seletiva</a:t>
            </a:r>
          </a:p>
          <a:p>
            <a:r>
              <a:rPr lang="pt-BR" dirty="0" smtClean="0"/>
              <a:t>Emprega membranas microporosas, isotrópicas ou anisotrópicas, com tamanho de poros entre 0,05 a 5 </a:t>
            </a:r>
            <a:r>
              <a:rPr lang="pt-BR" dirty="0" smtClean="0">
                <a:latin typeface="Symbol" pitchFamily="18" charset="2"/>
              </a:rPr>
              <a:t>m</a:t>
            </a:r>
            <a:r>
              <a:rPr lang="pt-BR" dirty="0" smtClean="0"/>
              <a:t>m</a:t>
            </a:r>
          </a:p>
          <a:p>
            <a:r>
              <a:rPr lang="pt-BR" dirty="0" smtClean="0"/>
              <a:t>É empregada para reter partículas em suspensão, tanto no ar quanto em misturas aquosas</a:t>
            </a:r>
          </a:p>
          <a:p>
            <a:r>
              <a:rPr lang="pt-BR" dirty="0" smtClean="0"/>
              <a:t>São membranas totalmente permeáveis aos compostos solúveis, independentemente do valor de suas massas molares</a:t>
            </a:r>
          </a:p>
          <a:p>
            <a:r>
              <a:rPr lang="pt-BR" dirty="0" smtClean="0"/>
              <a:t>Aplicação: filtração estéril, tanto de líquidos quanto de gases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Ultrafiltração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4216"/>
            <a:ext cx="8229600" cy="4389120"/>
          </a:xfrm>
        </p:spPr>
        <p:txBody>
          <a:bodyPr/>
          <a:lstStyle/>
          <a:p>
            <a:r>
              <a:rPr lang="pt-BR" dirty="0" smtClean="0"/>
              <a:t>Emprega membranas microporosas anisotrópicas, com  diâmetros de poros entre  1 e 500 </a:t>
            </a:r>
            <a:r>
              <a:rPr lang="pt-BR" dirty="0" err="1" smtClean="0"/>
              <a:t>nm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Capaz de reter macromoléculas em solução, e permeável a todos os solutos de baixa massa molar</a:t>
            </a:r>
          </a:p>
          <a:p>
            <a:endParaRPr lang="pt-BR" dirty="0" smtClean="0"/>
          </a:p>
          <a:p>
            <a:r>
              <a:rPr lang="pt-BR" dirty="0" smtClean="0"/>
              <a:t>Bastante utilizada na purificação quanto na concentração de proteínas e enzimas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888" y="188640"/>
            <a:ext cx="8229600" cy="1143000"/>
          </a:xfrm>
        </p:spPr>
        <p:txBody>
          <a:bodyPr/>
          <a:lstStyle/>
          <a:p>
            <a:r>
              <a:rPr lang="pt-BR" dirty="0" smtClean="0"/>
              <a:t>Osmose Inversa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13056"/>
          </a:xfrm>
        </p:spPr>
        <p:txBody>
          <a:bodyPr>
            <a:normAutofit/>
          </a:bodyPr>
          <a:lstStyle/>
          <a:p>
            <a:r>
              <a:rPr lang="pt-BR" sz="2000" dirty="0" smtClean="0"/>
              <a:t>Utiliza membranas anisotrópicas densas, portanto, são permeáveis apenas ao solvente, em geral, água, retendo, praticamente, todas as moléculas solúveis e materiais em suspensão;</a:t>
            </a:r>
          </a:p>
          <a:p>
            <a:endParaRPr lang="pt-BR" sz="2000" dirty="0" smtClean="0"/>
          </a:p>
          <a:p>
            <a:r>
              <a:rPr lang="pt-BR" sz="2000" dirty="0" smtClean="0"/>
              <a:t>Alta pressão faz a água atravessar a membrana no sentido da solução </a:t>
            </a:r>
            <a:r>
              <a:rPr lang="pt-BR" sz="2000" dirty="0" smtClean="0">
                <a:solidFill>
                  <a:srgbClr val="FF0000"/>
                </a:solidFill>
              </a:rPr>
              <a:t>mais</a:t>
            </a:r>
            <a:r>
              <a:rPr lang="pt-BR" sz="2000" dirty="0" smtClean="0"/>
              <a:t> concentrada </a:t>
            </a:r>
            <a:r>
              <a:rPr lang="pt-BR" sz="2000" dirty="0" smtClean="0">
                <a:solidFill>
                  <a:srgbClr val="FF0000"/>
                </a:solidFill>
              </a:rPr>
              <a:t>para a menos</a:t>
            </a:r>
            <a:r>
              <a:rPr lang="pt-BR" sz="2000" dirty="0" smtClean="0"/>
              <a:t> concentrada.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43009" name="Picture 1" descr="C:\Users\Livia\Desktop\Figuras\19.jpg"/>
          <p:cNvPicPr>
            <a:picLocks noChangeAspect="1" noChangeArrowheads="1"/>
          </p:cNvPicPr>
          <p:nvPr/>
        </p:nvPicPr>
        <p:blipFill>
          <a:blip r:embed="rId2" cstate="print"/>
          <a:srcRect b="4959"/>
          <a:stretch>
            <a:fillRect/>
          </a:stretch>
        </p:blipFill>
        <p:spPr bwMode="auto">
          <a:xfrm>
            <a:off x="1252122" y="3573016"/>
            <a:ext cx="6992286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119675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Métodos de Purificação de Baixa Resolução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399656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Precipitação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Separação por membranas</a:t>
            </a:r>
          </a:p>
          <a:p>
            <a:r>
              <a:rPr lang="pt-BR" sz="2800" dirty="0" smtClean="0"/>
              <a:t>Extração em sistemas de duas fases líquidas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10396</TotalTime>
  <Words>1339</Words>
  <Application>Microsoft Office PowerPoint</Application>
  <PresentationFormat>Apresentação na tela (4:3)</PresentationFormat>
  <Paragraphs>164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Fluxo</vt:lpstr>
      <vt:lpstr>Slide 1</vt:lpstr>
      <vt:lpstr>   Processos de Separação por Membranas </vt:lpstr>
      <vt:lpstr>Principais características dos processos que utilizam diferença de pressão como força motriz</vt:lpstr>
      <vt:lpstr>Faixas de tamanho de poros das membranas</vt:lpstr>
      <vt:lpstr>Slide 5</vt:lpstr>
      <vt:lpstr>Microfiltração </vt:lpstr>
      <vt:lpstr>Ultrafiltração </vt:lpstr>
      <vt:lpstr>Osmose Inversa</vt:lpstr>
      <vt:lpstr>Slide 9</vt:lpstr>
      <vt:lpstr>Extração em sistemas de duas fases aquosas</vt:lpstr>
      <vt:lpstr>Extração em sistemas de duas fases aquosas</vt:lpstr>
      <vt:lpstr>Extração em sistemas de duas fases aquosas</vt:lpstr>
      <vt:lpstr>Extração em sistemas de duas fases aquosas</vt:lpstr>
      <vt:lpstr>Diagrama de Equilíbrio em sistemas de duas fases aquosas (SDFA) Curva de equilíbrio de um sistema PEG/fosfato</vt:lpstr>
      <vt:lpstr>Curvas de equilíbrio do sistema PEG/fosfato de potássio em função dos parâmetros massa molecular e pH do meio</vt:lpstr>
      <vt:lpstr>Coeficiente de Partição (K)</vt:lpstr>
      <vt:lpstr>Fatores que influenciam no coeficiente de partição K</vt:lpstr>
      <vt:lpstr>Métodos de Purificação de alta resolução:  Cromatografia</vt:lpstr>
      <vt:lpstr>Cromatografia </vt:lpstr>
      <vt:lpstr>Cromatografia</vt:lpstr>
      <vt:lpstr>Cromatografia</vt:lpstr>
      <vt:lpstr>Cromatografia </vt:lpstr>
      <vt:lpstr>Cromatografia de exclusão molecular</vt:lpstr>
      <vt:lpstr>Cromatografia de exclusão molecular</vt:lpstr>
      <vt:lpstr>Cromatografia de exclusão molecular</vt:lpstr>
      <vt:lpstr>Cromatografia de exclusão molecular</vt:lpstr>
      <vt:lpstr>Cromatografia de troca-iônica</vt:lpstr>
      <vt:lpstr>Cromatografia de troca-iônica</vt:lpstr>
      <vt:lpstr>Cromatografia de troca-iônica</vt:lpstr>
      <vt:lpstr>Cromatografia de interação hidrofóbica</vt:lpstr>
      <vt:lpstr>Cromatografia de interação hidrofóbica Molécula de proteína </vt:lpstr>
      <vt:lpstr>Cromatografia de interação hidrofóbica Modelos de adsorção</vt:lpstr>
      <vt:lpstr>Cromatografia de Afinidade</vt:lpstr>
      <vt:lpstr>Purificação de alta resolução Alta especificidade Separação de formas ativas de formas desnaturadas</vt:lpstr>
      <vt:lpstr>Purificação de alta resolução Alta especificidade Separação de formas nativas de formas desnaturadas</vt:lpstr>
      <vt:lpstr>O complexo formado entre o ligante e a proteína tem que ser reversível; A proteína é eluída e o ligante regenerado.</vt:lpstr>
      <vt:lpstr>Cromatografia – Ampliação de Escala</vt:lpstr>
      <vt:lpstr>Cromatografia – Ampliação de Escala</vt:lpstr>
      <vt:lpstr>Cromatografia – Ampliação de Escala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Purificação de Produtos Biotecnológicos</dc:title>
  <dc:creator>Livia</dc:creator>
  <cp:lastModifiedBy>Livia</cp:lastModifiedBy>
  <cp:revision>339</cp:revision>
  <dcterms:created xsi:type="dcterms:W3CDTF">2011-05-25T19:39:31Z</dcterms:created>
  <dcterms:modified xsi:type="dcterms:W3CDTF">2011-06-15T13:47:36Z</dcterms:modified>
</cp:coreProperties>
</file>